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8"/>
  </p:notesMasterIdLst>
  <p:sldIdLst>
    <p:sldId id="256" r:id="rId3"/>
    <p:sldId id="259" r:id="rId4"/>
    <p:sldId id="260" r:id="rId5"/>
    <p:sldId id="286" r:id="rId6"/>
    <p:sldId id="264" r:id="rId7"/>
    <p:sldId id="261" r:id="rId8"/>
    <p:sldId id="266" r:id="rId9"/>
    <p:sldId id="288" r:id="rId10"/>
    <p:sldId id="289" r:id="rId11"/>
    <p:sldId id="262" r:id="rId12"/>
    <p:sldId id="268" r:id="rId13"/>
    <p:sldId id="287" r:id="rId14"/>
    <p:sldId id="292" r:id="rId15"/>
    <p:sldId id="293" r:id="rId16"/>
    <p:sldId id="294" r:id="rId17"/>
    <p:sldId id="295" r:id="rId18"/>
    <p:sldId id="300" r:id="rId19"/>
    <p:sldId id="296" r:id="rId20"/>
    <p:sldId id="297" r:id="rId21"/>
    <p:sldId id="298" r:id="rId22"/>
    <p:sldId id="299" r:id="rId23"/>
    <p:sldId id="263" r:id="rId24"/>
    <p:sldId id="291" r:id="rId25"/>
    <p:sldId id="290" r:id="rId26"/>
    <p:sldId id="28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5C4"/>
    <a:srgbClr val="05A2CD"/>
    <a:srgbClr val="B9DEE2"/>
    <a:srgbClr val="D1F4FE"/>
    <a:srgbClr val="CE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4" autoAdjust="0"/>
    <p:restoredTop sz="96314" autoAdjust="0"/>
  </p:normalViewPr>
  <p:slideViewPr>
    <p:cSldViewPr snapToGrid="0">
      <p:cViewPr varScale="1">
        <p:scale>
          <a:sx n="83" d="100"/>
          <a:sy n="83" d="100"/>
        </p:scale>
        <p:origin x="63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7F5B-DA49-4F78-A580-3412F76E767E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8ACA-E181-402B-9C5F-02A96C4D76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41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8ACA-E181-402B-9C5F-02A96C4D76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9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" y="0"/>
            <a:ext cx="12187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24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199EAE-978A-447C-AFEC-7FC48DA985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87C34F-DCD3-4975-9FCE-F9ECD87F0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19" y="476117"/>
            <a:ext cx="10972604" cy="62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4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35739-4F1E-447F-A7A4-B8AD2891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6BFF8-3245-42FB-AAD8-2CA19B9A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0255B2-9755-41CE-9989-121AD3A9A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2BB5B4-3009-499C-8760-E9B02359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3F949-FAA3-44D1-8D2F-F5DE96DA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41469E-28AA-4C40-8785-79AE7711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5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35739-4F1E-447F-A7A4-B8AD2891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6BFF8-3245-42FB-AAD8-2CA19B9A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0255B2-9755-41CE-9989-121AD3A9A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2BB5B4-3009-499C-8760-E9B02359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3F949-FAA3-44D1-8D2F-F5DE96DA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41469E-28AA-4C40-8785-79AE7711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6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890F1-1B06-4156-830D-8165A362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9CBCCA-E984-423F-9823-2E34FBCC9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5711C5-9A20-49B4-9FDE-E826B5E88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444E70-6B3E-4AA6-9191-D8CBF1D2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3AD2E-0ABB-4F58-AC02-16DFB282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B0E8AE-0826-447E-921D-67F6C1CE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8126B-60FC-4888-8C3A-9E11D330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1855D5-03DC-44D4-9EAD-6112A4C3C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379862-B382-4990-A886-7500D711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75371-59E3-4C9C-B28C-D9413CDA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3C839-4783-4677-B8DB-7AD17B44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2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621B48-EE14-4E06-AAF5-7F31A6747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92B34-88A2-427C-B6D7-08B79533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26B49-AF8E-4C05-9F6E-341C8DF2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5A127-62C2-4B2B-8F92-F05D3E3C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9B1F6-9856-4262-BEE5-40C33239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9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7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7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27E44A-AB4B-4A50-81A5-883E323C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F18F46-B04A-4BFE-B78A-9635BA32D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449DA-4168-4863-AEB1-A0128A6A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E8AF3-A957-4CB7-9B52-9DCA4CDE7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2C476-AA6B-4686-8687-91533D823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748E5-EC8F-4AAA-B6E3-D19EBA29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4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6" r:id="rId3"/>
    <p:sldLayoutId id="2147483661" r:id="rId4"/>
    <p:sldLayoutId id="2147483657" r:id="rId5"/>
    <p:sldLayoutId id="2147483658" r:id="rId6"/>
    <p:sldLayoutId id="21474836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24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7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8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www.youtube.com/watch?v=vtk8HHWiRyg" TargetMode="External"/><Relationship Id="rId4" Type="http://schemas.openxmlformats.org/officeDocument/2006/relationships/hyperlink" Target="https://www.youtube.com/watch?v=sFZGUZtVz3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ZGUZtVz30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0636B6-B07A-4F32-81D8-7544C712FA81}"/>
              </a:ext>
            </a:extLst>
          </p:cNvPr>
          <p:cNvSpPr txBox="1"/>
          <p:nvPr/>
        </p:nvSpPr>
        <p:spPr>
          <a:xfrm>
            <a:off x="2632863" y="2185307"/>
            <a:ext cx="7629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車前判斷即時通訊系統</a:t>
            </a:r>
            <a:endParaRPr lang="zh-CN" altLang="en-US" sz="88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D33AA9-D858-42EE-88E8-8903DDD78B18}"/>
              </a:ext>
            </a:extLst>
          </p:cNvPr>
          <p:cNvSpPr/>
          <p:nvPr/>
        </p:nvSpPr>
        <p:spPr>
          <a:xfrm>
            <a:off x="8046943" y="5073598"/>
            <a:ext cx="3612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cs typeface="+mn-ea"/>
                <a:sym typeface="+mn-lt"/>
              </a:rPr>
              <a:t>M1054014</a:t>
            </a:r>
            <a:r>
              <a:rPr lang="zh-TW" altLang="en-US" sz="2400" dirty="0" smtClean="0">
                <a:cs typeface="+mn-ea"/>
                <a:sym typeface="+mn-lt"/>
              </a:rPr>
              <a:t>饒尹菁</a:t>
            </a:r>
            <a:endParaRPr lang="en-US" altLang="zh-TW" sz="2400" dirty="0" smtClean="0">
              <a:cs typeface="+mn-ea"/>
              <a:sym typeface="+mn-lt"/>
            </a:endParaRPr>
          </a:p>
          <a:p>
            <a:r>
              <a:rPr lang="en-US" altLang="zh-TW" sz="2400" dirty="0" smtClean="0">
                <a:cs typeface="+mn-ea"/>
                <a:sym typeface="+mn-lt"/>
              </a:rPr>
              <a:t>M1054102</a:t>
            </a:r>
            <a:r>
              <a:rPr lang="zh-TW" altLang="en-US" sz="2400" dirty="0" smtClean="0">
                <a:cs typeface="+mn-ea"/>
                <a:sym typeface="+mn-lt"/>
              </a:rPr>
              <a:t>張育祥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BA6D9-90CE-4904-9B84-F0DE6AB6056D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118" y="5151330"/>
            <a:ext cx="670807" cy="675531"/>
          </a:xfrm>
          <a:prstGeom prst="rect">
            <a:avLst/>
          </a:prstGeom>
        </p:spPr>
      </p:pic>
      <p:grpSp>
        <p:nvGrpSpPr>
          <p:cNvPr id="11" name="PA_组合 38">
            <a:extLst>
              <a:ext uri="{FF2B5EF4-FFF2-40B4-BE49-F238E27FC236}">
                <a16:creationId xmlns:a16="http://schemas.microsoft.com/office/drawing/2014/main" id="{C6CCA30D-0115-48F9-91F7-B2953E83FB5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85223" y="1603612"/>
            <a:ext cx="882960" cy="884113"/>
            <a:chOff x="9407171" y="3074670"/>
            <a:chExt cx="769526" cy="7314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BDB68F2-2964-45A7-8C47-D7906AA52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07171" y="3078626"/>
              <a:ext cx="769526" cy="72749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5842A3-59F6-44F0-970F-BEADC73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07171" y="3074670"/>
              <a:ext cx="769526" cy="727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02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文本框 12">
            <a:extLst>
              <a:ext uri="{FF2B5EF4-FFF2-40B4-BE49-F238E27FC236}">
                <a16:creationId xmlns:a16="http://schemas.microsoft.com/office/drawing/2014/main" id="{7AE938FC-154D-457D-AAC4-1AE16EE99F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805" y="1739081"/>
            <a:ext cx="1492520" cy="993775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6600" dirty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BA099-86F8-45EF-9E02-55541744828C}"/>
              </a:ext>
            </a:extLst>
          </p:cNvPr>
          <p:cNvSpPr txBox="1"/>
          <p:nvPr/>
        </p:nvSpPr>
        <p:spPr>
          <a:xfrm>
            <a:off x="1958934" y="3167243"/>
            <a:ext cx="78902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5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流程圖</a:t>
            </a:r>
            <a:endParaRPr lang="zh-CN" altLang="en-US" sz="115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757EE9-E09C-43EF-8586-B7962F0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49" y="1455600"/>
            <a:ext cx="2900262" cy="1243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9683E-37B6-40BD-988E-9C11E86368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078" y="560270"/>
            <a:ext cx="3351395" cy="33513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00F3D7-F133-43AB-84CA-6B3277A590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6" y="1375698"/>
            <a:ext cx="834903" cy="6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64" y="1259564"/>
            <a:ext cx="6299198" cy="5391502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6894" y="1148728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 smtClean="0">
                <a:cs typeface="+mn-ea"/>
                <a:sym typeface="+mn-lt"/>
              </a:rPr>
              <a:t>流程圖</a:t>
            </a:r>
            <a:endParaRPr lang="zh-CN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067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文本框 12">
            <a:extLst>
              <a:ext uri="{FF2B5EF4-FFF2-40B4-BE49-F238E27FC236}">
                <a16:creationId xmlns:a16="http://schemas.microsoft.com/office/drawing/2014/main" id="{7AE938FC-154D-457D-AAC4-1AE16EE99F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805" y="1739081"/>
            <a:ext cx="1492520" cy="993775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6600" dirty="0" smtClean="0">
                <a:cs typeface="+mn-ea"/>
                <a:sym typeface="+mn-lt"/>
              </a:rPr>
              <a:t>0</a:t>
            </a:r>
            <a:r>
              <a:rPr lang="en-US" altLang="zh-TW" sz="6600" dirty="0" smtClean="0">
                <a:cs typeface="+mn-ea"/>
                <a:sym typeface="+mn-lt"/>
              </a:rPr>
              <a:t>4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BA099-86F8-45EF-9E02-55541744828C}"/>
              </a:ext>
            </a:extLst>
          </p:cNvPr>
          <p:cNvSpPr txBox="1"/>
          <p:nvPr/>
        </p:nvSpPr>
        <p:spPr>
          <a:xfrm>
            <a:off x="1178497" y="3626852"/>
            <a:ext cx="96696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模組資源</a:t>
            </a:r>
            <a:r>
              <a:rPr lang="en-US" altLang="zh-TW" sz="96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-</a:t>
            </a:r>
            <a:r>
              <a:rPr lang="zh-TW" altLang="en-US" sz="96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原始碼</a:t>
            </a:r>
            <a:endParaRPr lang="zh-CN" altLang="en-US" sz="96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757EE9-E09C-43EF-8586-B7962F0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49" y="1455600"/>
            <a:ext cx="2900262" cy="1243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9683E-37B6-40BD-988E-9C11E86368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751" y="560270"/>
            <a:ext cx="3351395" cy="33513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00F3D7-F133-43AB-84CA-6B3277A590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6" y="1375698"/>
            <a:ext cx="834903" cy="6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60312" y="1102546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5" y="1674505"/>
            <a:ext cx="5526770" cy="46016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45" y="1674505"/>
            <a:ext cx="5923841" cy="45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954" r="3545"/>
          <a:stretch/>
        </p:blipFill>
        <p:spPr>
          <a:xfrm>
            <a:off x="858982" y="1219198"/>
            <a:ext cx="10349701" cy="5089237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60312" y="1102546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8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38" y="1145308"/>
            <a:ext cx="10427643" cy="5563891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4130" y="1019419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27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4130" y="1019419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738" t="376" r="34899" b="-376"/>
          <a:stretch/>
        </p:blipFill>
        <p:spPr>
          <a:xfrm>
            <a:off x="820468" y="2495926"/>
            <a:ext cx="10364770" cy="30551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45672" y="171879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cs typeface="+mn-ea"/>
              </a:rPr>
              <a:t>前車通訊程式碼</a:t>
            </a:r>
            <a:endParaRPr lang="zh-TW" altLang="en-US" sz="3200" b="1" dirty="0">
              <a:cs typeface="+mn-ea"/>
            </a:endParaRPr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305460" y="1765102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71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195657" y="941130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25" y="1986608"/>
            <a:ext cx="9378905" cy="46496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38035" y="14018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cs typeface="+mn-ea"/>
              </a:rPr>
              <a:t>後車</a:t>
            </a:r>
            <a:r>
              <a:rPr lang="zh-TW" altLang="en-US" sz="3200" b="1" dirty="0">
                <a:cs typeface="+mn-ea"/>
              </a:rPr>
              <a:t>通訊程式碼</a:t>
            </a:r>
            <a:endParaRPr lang="zh-TW" altLang="en-US" sz="3200" b="1" dirty="0">
              <a:cs typeface="+mn-ea"/>
            </a:endParaRPr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397823" y="1448145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24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1" y="1019419"/>
            <a:ext cx="9458038" cy="5678602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4130" y="1019419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2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99" y="1346815"/>
            <a:ext cx="8344673" cy="5331075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52676" y="1019418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5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96C99D-56B4-4153-ABE9-417238FB1A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163" y="403550"/>
            <a:ext cx="2749301" cy="2106172"/>
          </a:xfrm>
          <a:prstGeom prst="rect">
            <a:avLst/>
          </a:prstGeom>
        </p:spPr>
      </p:pic>
      <p:sp>
        <p:nvSpPr>
          <p:cNvPr id="191" name="文本框 190">
            <a:extLst>
              <a:ext uri="{FF2B5EF4-FFF2-40B4-BE49-F238E27FC236}">
                <a16:creationId xmlns:a16="http://schemas.microsoft.com/office/drawing/2014/main" id="{40F2E1C8-A347-42F8-988E-19030E63694C}"/>
              </a:ext>
            </a:extLst>
          </p:cNvPr>
          <p:cNvSpPr txBox="1"/>
          <p:nvPr/>
        </p:nvSpPr>
        <p:spPr>
          <a:xfrm>
            <a:off x="4825550" y="896271"/>
            <a:ext cx="291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目錄</a:t>
            </a:r>
            <a:endParaRPr lang="zh-CN" altLang="en-US" sz="6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92" name="PA-文本框 12">
            <a:extLst>
              <a:ext uri="{FF2B5EF4-FFF2-40B4-BE49-F238E27FC236}">
                <a16:creationId xmlns:a16="http://schemas.microsoft.com/office/drawing/2014/main" id="{ED8698EF-D2B1-4EE0-A162-3D7F62E02B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76030" y="2682886"/>
            <a:ext cx="793169" cy="527972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2012632-7C91-4E09-8904-B4CCF5AFEED7}"/>
              </a:ext>
            </a:extLst>
          </p:cNvPr>
          <p:cNvSpPr txBox="1"/>
          <p:nvPr/>
        </p:nvSpPr>
        <p:spPr>
          <a:xfrm>
            <a:off x="3838296" y="2592929"/>
            <a:ext cx="244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動機</a:t>
            </a:r>
            <a:endParaRPr lang="zh-CN" altLang="en-US" sz="4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94" name="PA-文本框 12">
            <a:extLst>
              <a:ext uri="{FF2B5EF4-FFF2-40B4-BE49-F238E27FC236}">
                <a16:creationId xmlns:a16="http://schemas.microsoft.com/office/drawing/2014/main" id="{EBD805A1-1BB6-4AA8-9952-0FB3DB2A067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76030" y="3737100"/>
            <a:ext cx="793169" cy="527972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A49B3CA-B6DD-4BA9-8BD2-700CD4DA0C44}"/>
              </a:ext>
            </a:extLst>
          </p:cNvPr>
          <p:cNvSpPr txBox="1"/>
          <p:nvPr/>
        </p:nvSpPr>
        <p:spPr>
          <a:xfrm>
            <a:off x="3838296" y="3647143"/>
            <a:ext cx="244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功能</a:t>
            </a:r>
            <a:endParaRPr lang="zh-CN" altLang="en-US" sz="4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96" name="PA-文本框 12">
            <a:extLst>
              <a:ext uri="{FF2B5EF4-FFF2-40B4-BE49-F238E27FC236}">
                <a16:creationId xmlns:a16="http://schemas.microsoft.com/office/drawing/2014/main" id="{AC8E1FA8-8527-443B-BEA5-8887806DBEB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54330" y="2682886"/>
            <a:ext cx="793169" cy="527972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03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4C8718EF-E13A-48A4-BE93-93E9A93FB0A2}"/>
              </a:ext>
            </a:extLst>
          </p:cNvPr>
          <p:cNvSpPr txBox="1"/>
          <p:nvPr/>
        </p:nvSpPr>
        <p:spPr>
          <a:xfrm>
            <a:off x="8016596" y="2618149"/>
            <a:ext cx="244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流程圖</a:t>
            </a:r>
            <a:endParaRPr lang="zh-CN" altLang="en-US" sz="4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98" name="PA-文本框 12">
            <a:extLst>
              <a:ext uri="{FF2B5EF4-FFF2-40B4-BE49-F238E27FC236}">
                <a16:creationId xmlns:a16="http://schemas.microsoft.com/office/drawing/2014/main" id="{6130A834-4824-4BE8-889D-6DF955DE868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54330" y="3737100"/>
            <a:ext cx="793169" cy="527972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0</a:t>
            </a:r>
            <a:r>
              <a:rPr lang="en-US" altLang="zh-CN" sz="3600" dirty="0" smtClean="0">
                <a:cs typeface="+mn-ea"/>
                <a:sym typeface="+mn-lt"/>
              </a:rPr>
              <a:t>4</a:t>
            </a:r>
          </a:p>
        </p:txBody>
      </p:sp>
      <p:sp>
        <p:nvSpPr>
          <p:cNvPr id="12" name="PA-文本框 12">
            <a:extLst>
              <a:ext uri="{FF2B5EF4-FFF2-40B4-BE49-F238E27FC236}">
                <a16:creationId xmlns:a16="http://schemas.microsoft.com/office/drawing/2014/main" id="{6130A834-4824-4BE8-889D-6DF955DE868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76030" y="4870101"/>
            <a:ext cx="793169" cy="527972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0</a:t>
            </a:r>
            <a:r>
              <a:rPr lang="en-US" altLang="zh-TW" sz="3600" dirty="0" smtClean="0">
                <a:cs typeface="+mn-ea"/>
                <a:sym typeface="+mn-lt"/>
              </a:rPr>
              <a:t>5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3" name="文本框 198">
            <a:extLst>
              <a:ext uri="{FF2B5EF4-FFF2-40B4-BE49-F238E27FC236}">
                <a16:creationId xmlns:a16="http://schemas.microsoft.com/office/drawing/2014/main" id="{E8700A5C-4305-42B1-99AF-B9AFB73F6273}"/>
              </a:ext>
            </a:extLst>
          </p:cNvPr>
          <p:cNvSpPr txBox="1"/>
          <p:nvPr/>
        </p:nvSpPr>
        <p:spPr>
          <a:xfrm>
            <a:off x="3838294" y="4780144"/>
            <a:ext cx="244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成果展示</a:t>
            </a:r>
            <a:endParaRPr lang="zh-CN" altLang="en-US" sz="4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62666" y="3674851"/>
            <a:ext cx="4084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0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模組資源</a:t>
            </a:r>
            <a:r>
              <a:rPr lang="en-US" altLang="zh-TW" sz="40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-</a:t>
            </a:r>
            <a:r>
              <a:rPr lang="zh-TW" altLang="en-US" sz="40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原始碼</a:t>
            </a:r>
            <a:endParaRPr lang="zh-CN" altLang="en-US" sz="40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58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755"/>
          <a:stretch/>
        </p:blipFill>
        <p:spPr>
          <a:xfrm>
            <a:off x="1366981" y="1360179"/>
            <a:ext cx="9125527" cy="5417715"/>
          </a:xfrm>
          <a:prstGeom prst="rect">
            <a:avLst/>
          </a:prstGeom>
        </p:spPr>
      </p:pic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52676" y="1019418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98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52676" y="1019418"/>
            <a:ext cx="4061652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模組資源</a:t>
            </a:r>
            <a:r>
              <a:rPr lang="en-US" altLang="zh-TW" sz="3600" dirty="0">
                <a:cs typeface="+mn-ea"/>
                <a:sym typeface="+mn-lt"/>
              </a:rPr>
              <a:t>-</a:t>
            </a:r>
            <a:r>
              <a:rPr lang="zh-TW" altLang="en-US" sz="3600" dirty="0">
                <a:cs typeface="+mn-ea"/>
                <a:sym typeface="+mn-lt"/>
              </a:rPr>
              <a:t>原始碼</a:t>
            </a:r>
            <a:endParaRPr lang="zh-TW" altLang="en-US" sz="3600" dirty="0"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" r="9159"/>
          <a:stretch/>
        </p:blipFill>
        <p:spPr>
          <a:xfrm>
            <a:off x="749874" y="1811343"/>
            <a:ext cx="10389181" cy="45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文本框 12">
            <a:extLst>
              <a:ext uri="{FF2B5EF4-FFF2-40B4-BE49-F238E27FC236}">
                <a16:creationId xmlns:a16="http://schemas.microsoft.com/office/drawing/2014/main" id="{7AE938FC-154D-457D-AAC4-1AE16EE99F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805" y="1739081"/>
            <a:ext cx="1492520" cy="993775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6600" dirty="0" smtClean="0">
                <a:cs typeface="+mn-ea"/>
                <a:sym typeface="+mn-lt"/>
              </a:rPr>
              <a:t>0</a:t>
            </a:r>
            <a:r>
              <a:rPr lang="en-US" altLang="zh-TW" sz="6600" dirty="0" smtClean="0">
                <a:cs typeface="+mn-ea"/>
                <a:sym typeface="+mn-lt"/>
              </a:rPr>
              <a:t>5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BA099-86F8-45EF-9E02-55541744828C}"/>
              </a:ext>
            </a:extLst>
          </p:cNvPr>
          <p:cNvSpPr txBox="1"/>
          <p:nvPr/>
        </p:nvSpPr>
        <p:spPr>
          <a:xfrm>
            <a:off x="1958934" y="3194952"/>
            <a:ext cx="78902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5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成果展示</a:t>
            </a:r>
            <a:endParaRPr lang="zh-CN" altLang="en-US" sz="115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757EE9-E09C-43EF-8586-B7962F0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49" y="1455600"/>
            <a:ext cx="2900262" cy="1243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9683E-37B6-40BD-988E-9C11E86368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078" y="560270"/>
            <a:ext cx="3351395" cy="33513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00F3D7-F133-43AB-84CA-6B3277A590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6" y="1375698"/>
            <a:ext cx="834903" cy="6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49258" y="1213381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b="1" dirty="0">
                <a:cs typeface="Segoe UI" panose="020B0502040204020203" pitchFamily="34" charset="0"/>
              </a:rPr>
              <a:t>成果</a:t>
            </a:r>
            <a:r>
              <a:rPr lang="zh-TW" altLang="en-US" sz="3600" b="1" dirty="0" smtClean="0">
                <a:cs typeface="Segoe UI" panose="020B0502040204020203" pitchFamily="34" charset="0"/>
              </a:rPr>
              <a:t>展示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4" name="663131951.26171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9838" y="895927"/>
            <a:ext cx="3353666" cy="59620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84896" y="2256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spcBef>
                <a:spcPts val="750"/>
              </a:spcBef>
            </a:pPr>
            <a:r>
              <a:rPr lang="zh-TW" altLang="en-US" sz="3200" b="1" dirty="0">
                <a:cs typeface="+mn-ea"/>
                <a:sym typeface="+mn-lt"/>
              </a:rPr>
              <a:t>暫停行駛</a:t>
            </a:r>
            <a:endParaRPr lang="en-US" altLang="zh-TW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8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49258" y="1213381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b="1" dirty="0">
                <a:cs typeface="Segoe UI" panose="020B0502040204020203" pitchFamily="34" charset="0"/>
              </a:rPr>
              <a:t>成果</a:t>
            </a:r>
            <a:r>
              <a:rPr lang="zh-TW" altLang="en-US" sz="3600" b="1" dirty="0" smtClean="0">
                <a:cs typeface="Segoe UI" panose="020B0502040204020203" pitchFamily="34" charset="0"/>
              </a:rPr>
              <a:t>展示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3" name="663131951.00881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3817" y="633787"/>
            <a:ext cx="3461289" cy="61534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84893" y="2256043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spcBef>
                <a:spcPts val="750"/>
              </a:spcBef>
            </a:pPr>
            <a:r>
              <a:rPr lang="zh-TW" altLang="en-US" sz="3200" b="1" dirty="0">
                <a:cs typeface="+mn-ea"/>
                <a:sym typeface="+mn-lt"/>
              </a:rPr>
              <a:t>變換車道</a:t>
            </a:r>
            <a:endParaRPr lang="en-US" altLang="zh-TW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3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0636B6-B07A-4F32-81D8-7544C712FA81}"/>
              </a:ext>
            </a:extLst>
          </p:cNvPr>
          <p:cNvSpPr txBox="1"/>
          <p:nvPr/>
        </p:nvSpPr>
        <p:spPr>
          <a:xfrm>
            <a:off x="2272153" y="2063470"/>
            <a:ext cx="79727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Thanks for </a:t>
            </a:r>
            <a:r>
              <a:rPr lang="en-US" altLang="zh-TW" sz="88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listening</a:t>
            </a:r>
            <a:endParaRPr lang="zh-CN" altLang="en-US" sz="88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BA6D9-90CE-4904-9B84-F0DE6AB6056D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982" y="2922889"/>
            <a:ext cx="670807" cy="675531"/>
          </a:xfrm>
          <a:prstGeom prst="rect">
            <a:avLst/>
          </a:prstGeom>
        </p:spPr>
      </p:pic>
      <p:grpSp>
        <p:nvGrpSpPr>
          <p:cNvPr id="11" name="PA_组合 38">
            <a:extLst>
              <a:ext uri="{FF2B5EF4-FFF2-40B4-BE49-F238E27FC236}">
                <a16:creationId xmlns:a16="http://schemas.microsoft.com/office/drawing/2014/main" id="{C6CCA30D-0115-48F9-91F7-B2953E83FB5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85223" y="1603612"/>
            <a:ext cx="882960" cy="884113"/>
            <a:chOff x="9407171" y="3074670"/>
            <a:chExt cx="769526" cy="73145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BDB68F2-2964-45A7-8C47-D7906AA52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07171" y="3078626"/>
              <a:ext cx="769526" cy="72749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95842A3-59F6-44F0-970F-BEADC73F7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407171" y="3074670"/>
              <a:ext cx="769526" cy="727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122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文本框 12">
            <a:extLst>
              <a:ext uri="{FF2B5EF4-FFF2-40B4-BE49-F238E27FC236}">
                <a16:creationId xmlns:a16="http://schemas.microsoft.com/office/drawing/2014/main" id="{7AE938FC-154D-457D-AAC4-1AE16EE99F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805" y="1739081"/>
            <a:ext cx="1492520" cy="993775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6600" dirty="0">
                <a:cs typeface="+mn-ea"/>
                <a:sym typeface="+mn-lt"/>
              </a:rPr>
              <a:t>01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BA099-86F8-45EF-9E02-55541744828C}"/>
              </a:ext>
            </a:extLst>
          </p:cNvPr>
          <p:cNvSpPr txBox="1"/>
          <p:nvPr/>
        </p:nvSpPr>
        <p:spPr>
          <a:xfrm>
            <a:off x="2115126" y="3167243"/>
            <a:ext cx="768465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500" dirty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動機</a:t>
            </a:r>
            <a:endParaRPr lang="zh-CN" altLang="en-US" sz="115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757EE9-E09C-43EF-8586-B7962F0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49" y="1455600"/>
            <a:ext cx="2900262" cy="1243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9683E-37B6-40BD-988E-9C11E86368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078" y="560270"/>
            <a:ext cx="3351395" cy="33513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00F3D7-F133-43AB-84CA-6B3277A590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6" y="1375698"/>
            <a:ext cx="834903" cy="6157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6858" y="5450889"/>
            <a:ext cx="2112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16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65112" y="1213382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CN" altLang="en-US" sz="3600" dirty="0" smtClean="0">
                <a:cs typeface="+mn-ea"/>
                <a:sym typeface="+mn-lt"/>
              </a:rPr>
              <a:t>動機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75" y="2151182"/>
            <a:ext cx="6619663" cy="3689850"/>
          </a:xfrm>
          <a:prstGeom prst="rect">
            <a:avLst/>
          </a:prstGeom>
        </p:spPr>
      </p:pic>
      <p:sp>
        <p:nvSpPr>
          <p:cNvPr id="7" name="矩形 6">
            <a:hlinkClick r:id="rId4"/>
          </p:cNvPr>
          <p:cNvSpPr/>
          <p:nvPr/>
        </p:nvSpPr>
        <p:spPr>
          <a:xfrm>
            <a:off x="3219474" y="5984939"/>
            <a:ext cx="575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5"/>
              </a:rPr>
              <a:t>https://www.youtube.com/watch?v=vtk8HHWiRyg</a:t>
            </a:r>
            <a:endParaRPr lang="zh-TW" altLang="en-US" dirty="0"/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CF14880F-F8FB-4A4C-850C-55D30A66BEC7}"/>
              </a:ext>
            </a:extLst>
          </p:cNvPr>
          <p:cNvSpPr txBox="1">
            <a:spLocks/>
          </p:cNvSpPr>
          <p:nvPr/>
        </p:nvSpPr>
        <p:spPr>
          <a:xfrm>
            <a:off x="8226150" y="2460473"/>
            <a:ext cx="3060686" cy="9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TW" altLang="en-US" sz="1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車架判斷失誤並且駕駛可以唪應過來的煞車距離太短，導致直接撞上前方貨車</a:t>
            </a:r>
            <a:r>
              <a:rPr lang="en-US" altLang="zh-TW" sz="1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1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障礙物</a:t>
            </a:r>
            <a:r>
              <a:rPr lang="en-US" altLang="zh-TW" sz="1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endParaRPr lang="en-US" altLang="zh-CN" sz="1800" b="1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A3955DD4-303C-4CB3-872D-788E20EA0B87}"/>
              </a:ext>
            </a:extLst>
          </p:cNvPr>
          <p:cNvSpPr>
            <a:spLocks noEditPoints="1"/>
          </p:cNvSpPr>
          <p:nvPr/>
        </p:nvSpPr>
        <p:spPr bwMode="auto">
          <a:xfrm>
            <a:off x="7785938" y="2580545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888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65112" y="1213382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CN" altLang="en-US" sz="3600" dirty="0" smtClean="0">
                <a:cs typeface="+mn-ea"/>
                <a:sym typeface="+mn-lt"/>
              </a:rPr>
              <a:t>動機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70" name="矩形 169">
            <a:hlinkClick r:id="rId3"/>
          </p:cNvPr>
          <p:cNvSpPr/>
          <p:nvPr/>
        </p:nvSpPr>
        <p:spPr>
          <a:xfrm>
            <a:off x="3144515" y="5965791"/>
            <a:ext cx="569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3"/>
              </a:rPr>
              <a:t>https://www.youtube.com/watch?v=sFZGUZtVz30</a:t>
            </a:r>
            <a:endParaRPr lang="zh-TW" altLang="en-US" dirty="0"/>
          </a:p>
        </p:txBody>
      </p:sp>
      <p:pic>
        <p:nvPicPr>
          <p:cNvPr id="171" name="圖片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609" y="1872665"/>
            <a:ext cx="7045579" cy="3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文本框 12">
            <a:extLst>
              <a:ext uri="{FF2B5EF4-FFF2-40B4-BE49-F238E27FC236}">
                <a16:creationId xmlns:a16="http://schemas.microsoft.com/office/drawing/2014/main" id="{7AE938FC-154D-457D-AAC4-1AE16EE99F2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57805" y="1739081"/>
            <a:ext cx="1492520" cy="993775"/>
          </a:xfrm>
          <a:prstGeom prst="snip1Rect">
            <a:avLst/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6600" dirty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ABA099-86F8-45EF-9E02-55541744828C}"/>
              </a:ext>
            </a:extLst>
          </p:cNvPr>
          <p:cNvSpPr txBox="1"/>
          <p:nvPr/>
        </p:nvSpPr>
        <p:spPr>
          <a:xfrm>
            <a:off x="1988259" y="3185716"/>
            <a:ext cx="78316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>
                <a:solidFill>
                  <a:srgbClr val="FFC000"/>
                </a:solidFill>
                <a:effectLst>
                  <a:outerShdw dist="63500" dir="2700000" algn="tl" rotWithShape="0">
                    <a:prstClr val="black"/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cs typeface="+mn-ea"/>
                <a:sym typeface="+mn-lt"/>
              </a:rPr>
              <a:t>功能</a:t>
            </a:r>
            <a:endParaRPr lang="zh-CN" altLang="en-US" sz="11500" dirty="0">
              <a:solidFill>
                <a:srgbClr val="FFC000"/>
              </a:solidFill>
              <a:effectLst>
                <a:outerShdw dist="63500" dir="2700000" algn="tl" rotWithShape="0">
                  <a:prstClr val="black"/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757EE9-E09C-43EF-8586-B7962F0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49" y="1455600"/>
            <a:ext cx="2900262" cy="1243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9683E-37B6-40BD-988E-9C11E86368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078" y="560270"/>
            <a:ext cx="3351395" cy="33513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00F3D7-F133-43AB-84CA-6B3277A590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6" y="1375698"/>
            <a:ext cx="834903" cy="6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65112" y="1213382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功能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B5423-685E-403B-BE15-4F73E6B2E5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866" y="2677933"/>
            <a:ext cx="4338268" cy="43382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4D7DF5-807D-4C85-8F5C-67ADD2F5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70632">
            <a:off x="4791236" y="1511937"/>
            <a:ext cx="2609528" cy="2609528"/>
          </a:xfrm>
          <a:prstGeom prst="rect">
            <a:avLst/>
          </a:prstGeom>
        </p:spPr>
      </p:pic>
      <p:sp>
        <p:nvSpPr>
          <p:cNvPr id="5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2554530" y="1817180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0562D026-AC88-4B89-B9EF-3ED0C1F089B0}"/>
              </a:ext>
            </a:extLst>
          </p:cNvPr>
          <p:cNvSpPr txBox="1">
            <a:spLocks/>
          </p:cNvSpPr>
          <p:nvPr/>
        </p:nvSpPr>
        <p:spPr>
          <a:xfrm>
            <a:off x="1922291" y="2431712"/>
            <a:ext cx="170469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 smtClean="0">
                <a:latin typeface="+mn-lt"/>
                <a:cs typeface="+mn-ea"/>
                <a:sym typeface="+mn-lt"/>
              </a:rPr>
              <a:t>變換車道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89114593-906C-4744-AEF8-C4C7EFBCFABC}"/>
              </a:ext>
            </a:extLst>
          </p:cNvPr>
          <p:cNvSpPr>
            <a:spLocks noEditPoints="1"/>
          </p:cNvSpPr>
          <p:nvPr/>
        </p:nvSpPr>
        <p:spPr bwMode="auto">
          <a:xfrm>
            <a:off x="2554530" y="3844620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094941B1-3CB6-4095-B141-F7F42675B9FC}"/>
              </a:ext>
            </a:extLst>
          </p:cNvPr>
          <p:cNvSpPr txBox="1">
            <a:spLocks/>
          </p:cNvSpPr>
          <p:nvPr/>
        </p:nvSpPr>
        <p:spPr>
          <a:xfrm>
            <a:off x="1922291" y="4536364"/>
            <a:ext cx="170469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latin typeface="+mn-lt"/>
                <a:cs typeface="+mn-ea"/>
                <a:sym typeface="+mn-lt"/>
              </a:rPr>
              <a:t>車輛通訊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A3955DD4-303C-4CB3-872D-788E20EA0B87}"/>
              </a:ext>
            </a:extLst>
          </p:cNvPr>
          <p:cNvSpPr>
            <a:spLocks noEditPoints="1"/>
          </p:cNvSpPr>
          <p:nvPr/>
        </p:nvSpPr>
        <p:spPr bwMode="auto">
          <a:xfrm>
            <a:off x="9197258" y="1939559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5043C16F-3B2B-483A-98E0-02DF1177998C}"/>
              </a:ext>
            </a:extLst>
          </p:cNvPr>
          <p:cNvSpPr txBox="1">
            <a:spLocks/>
          </p:cNvSpPr>
          <p:nvPr/>
        </p:nvSpPr>
        <p:spPr>
          <a:xfrm>
            <a:off x="8565019" y="2600585"/>
            <a:ext cx="170469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latin typeface="+mn-lt"/>
                <a:cs typeface="+mn-ea"/>
                <a:sym typeface="+mn-lt"/>
              </a:rPr>
              <a:t>循跡行駛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88F61AE9-4A32-4E79-85E0-CB2701683300}"/>
              </a:ext>
            </a:extLst>
          </p:cNvPr>
          <p:cNvSpPr>
            <a:spLocks noEditPoints="1"/>
          </p:cNvSpPr>
          <p:nvPr/>
        </p:nvSpPr>
        <p:spPr bwMode="auto">
          <a:xfrm>
            <a:off x="9197258" y="3966999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CD125DD0-1FB1-4A49-B019-05014848F2FC}"/>
              </a:ext>
            </a:extLst>
          </p:cNvPr>
          <p:cNvSpPr txBox="1">
            <a:spLocks/>
          </p:cNvSpPr>
          <p:nvPr/>
        </p:nvSpPr>
        <p:spPr>
          <a:xfrm>
            <a:off x="8565019" y="4623107"/>
            <a:ext cx="170469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latin typeface="+mn-lt"/>
                <a:cs typeface="+mn-ea"/>
                <a:sym typeface="+mn-lt"/>
              </a:rPr>
              <a:t>車輛避障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34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65112" y="1213382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功能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052787" y="4476749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0562D026-AC88-4B89-B9EF-3ED0C1F089B0}"/>
              </a:ext>
            </a:extLst>
          </p:cNvPr>
          <p:cNvSpPr txBox="1">
            <a:spLocks/>
          </p:cNvSpPr>
          <p:nvPr/>
        </p:nvSpPr>
        <p:spPr>
          <a:xfrm>
            <a:off x="1492999" y="4504320"/>
            <a:ext cx="36846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 smtClean="0">
                <a:latin typeface="+mn-lt"/>
                <a:cs typeface="+mn-ea"/>
                <a:sym typeface="+mn-lt"/>
              </a:rPr>
              <a:t>變換</a:t>
            </a:r>
            <a:r>
              <a:rPr lang="zh-TW" altLang="en-US" sz="3200" b="1" dirty="0" smtClean="0">
                <a:latin typeface="+mn-lt"/>
                <a:cs typeface="+mn-ea"/>
                <a:sym typeface="+mn-lt"/>
              </a:rPr>
              <a:t>車道</a:t>
            </a:r>
            <a:r>
              <a:rPr lang="en-US" altLang="zh-TW" sz="3200" b="1" dirty="0" smtClean="0">
                <a:latin typeface="+mn-lt"/>
                <a:cs typeface="+mn-ea"/>
                <a:sym typeface="+mn-lt"/>
              </a:rPr>
              <a:t>/</a:t>
            </a:r>
            <a:r>
              <a:rPr lang="zh-TW" altLang="en-US" sz="3200" b="1" dirty="0" smtClean="0">
                <a:latin typeface="+mn-lt"/>
                <a:cs typeface="+mn-ea"/>
                <a:sym typeface="+mn-lt"/>
              </a:rPr>
              <a:t>暫停行駛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6832" y="5210962"/>
            <a:ext cx="7501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cs typeface="+mn-ea"/>
                <a:sym typeface="+mn-lt"/>
              </a:rPr>
              <a:t>當前車遇到障礙物時車子會變換車道或者是暫停行駛</a:t>
            </a:r>
            <a:endParaRPr lang="en-AU" altLang="zh-TW" sz="2400" b="1" dirty="0">
              <a:cs typeface="+mn-ea"/>
              <a:sym typeface="+mn-lt"/>
            </a:endParaRP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058296" y="1704297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8508" y="1657985"/>
            <a:ext cx="1995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spcBef>
                <a:spcPts val="750"/>
              </a:spcBef>
            </a:pPr>
            <a:r>
              <a:rPr lang="zh-TW" altLang="en-US" sz="3200" b="1" dirty="0">
                <a:cs typeface="+mn-ea"/>
                <a:sym typeface="+mn-lt"/>
              </a:rPr>
              <a:t>循跡行駛</a:t>
            </a:r>
            <a:endParaRPr lang="en-AU" altLang="zh-TW" sz="3200" b="1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73552" y="2344200"/>
            <a:ext cx="3877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cs typeface="+mn-ea"/>
                <a:sym typeface="+mn-lt"/>
              </a:rPr>
              <a:t>車子會依照地上的循跡行駛</a:t>
            </a:r>
            <a:endParaRPr lang="en-AU" altLang="zh-TW" sz="2400" b="1" dirty="0">
              <a:cs typeface="+mn-ea"/>
              <a:sym typeface="+mn-lt"/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052787" y="3058616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0562D026-AC88-4B89-B9EF-3ED0C1F089B0}"/>
              </a:ext>
            </a:extLst>
          </p:cNvPr>
          <p:cNvSpPr txBox="1">
            <a:spLocks/>
          </p:cNvSpPr>
          <p:nvPr/>
        </p:nvSpPr>
        <p:spPr>
          <a:xfrm>
            <a:off x="1670235" y="3042594"/>
            <a:ext cx="36846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3200" b="1" dirty="0" smtClean="0">
                <a:latin typeface="+mn-lt"/>
                <a:cs typeface="+mn-ea"/>
                <a:sym typeface="+mn-lt"/>
              </a:rPr>
              <a:t>車輛避障</a:t>
            </a:r>
            <a:endParaRPr lang="en-AU" sz="3200" b="1" dirty="0">
              <a:latin typeface="+mn-lt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51191" y="3703706"/>
            <a:ext cx="8052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cs typeface="+mn-ea"/>
                <a:sym typeface="+mn-lt"/>
              </a:rPr>
              <a:t>當車輛行駛遇到障礙物時會停下然後判斷讓車輛避障</a:t>
            </a:r>
            <a:endParaRPr lang="en-AU" altLang="zh-TW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4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2">
            <a:extLst>
              <a:ext uri="{FF2B5EF4-FFF2-40B4-BE49-F238E27FC236}">
                <a16:creationId xmlns:a16="http://schemas.microsoft.com/office/drawing/2014/main" id="{AE35C2B7-BAF7-483F-BD48-E5DB705624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65112" y="1213382"/>
            <a:ext cx="3061777" cy="50701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28575">
            <a:solidFill>
              <a:srgbClr val="6B4C0E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功能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DEF7CB11-7834-47F5-9F16-89731E2E0A42}"/>
              </a:ext>
            </a:extLst>
          </p:cNvPr>
          <p:cNvSpPr>
            <a:spLocks noEditPoints="1"/>
          </p:cNvSpPr>
          <p:nvPr/>
        </p:nvSpPr>
        <p:spPr bwMode="auto">
          <a:xfrm>
            <a:off x="1067532" y="2624611"/>
            <a:ext cx="440212" cy="492153"/>
          </a:xfrm>
          <a:custGeom>
            <a:avLst/>
            <a:gdLst>
              <a:gd name="T0" fmla="*/ 215 w 238"/>
              <a:gd name="T1" fmla="*/ 15 h 266"/>
              <a:gd name="T2" fmla="*/ 9 w 238"/>
              <a:gd name="T3" fmla="*/ 93 h 266"/>
              <a:gd name="T4" fmla="*/ 3 w 238"/>
              <a:gd name="T5" fmla="*/ 113 h 266"/>
              <a:gd name="T6" fmla="*/ 73 w 238"/>
              <a:gd name="T7" fmla="*/ 196 h 266"/>
              <a:gd name="T8" fmla="*/ 105 w 238"/>
              <a:gd name="T9" fmla="*/ 266 h 266"/>
              <a:gd name="T10" fmla="*/ 115 w 238"/>
              <a:gd name="T11" fmla="*/ 240 h 266"/>
              <a:gd name="T12" fmla="*/ 238 w 238"/>
              <a:gd name="T13" fmla="*/ 4 h 266"/>
              <a:gd name="T14" fmla="*/ 183 w 238"/>
              <a:gd name="T15" fmla="*/ 48 h 266"/>
              <a:gd name="T16" fmla="*/ 183 w 238"/>
              <a:gd name="T17" fmla="*/ 48 h 266"/>
              <a:gd name="T18" fmla="*/ 160 w 238"/>
              <a:gd name="T19" fmla="*/ 70 h 266"/>
              <a:gd name="T20" fmla="*/ 134 w 238"/>
              <a:gd name="T21" fmla="*/ 89 h 266"/>
              <a:gd name="T22" fmla="*/ 118 w 238"/>
              <a:gd name="T23" fmla="*/ 147 h 266"/>
              <a:gd name="T24" fmla="*/ 112 w 238"/>
              <a:gd name="T25" fmla="*/ 173 h 266"/>
              <a:gd name="T26" fmla="*/ 104 w 238"/>
              <a:gd name="T27" fmla="*/ 206 h 266"/>
              <a:gd name="T28" fmla="*/ 104 w 238"/>
              <a:gd name="T29" fmla="*/ 150 h 266"/>
              <a:gd name="T30" fmla="*/ 117 w 238"/>
              <a:gd name="T31" fmla="*/ 107 h 266"/>
              <a:gd name="T32" fmla="*/ 31 w 238"/>
              <a:gd name="T33" fmla="*/ 125 h 266"/>
              <a:gd name="T34" fmla="*/ 20 w 238"/>
              <a:gd name="T35" fmla="*/ 115 h 266"/>
              <a:gd name="T36" fmla="*/ 46 w 238"/>
              <a:gd name="T37" fmla="*/ 114 h 266"/>
              <a:gd name="T38" fmla="*/ 54 w 238"/>
              <a:gd name="T39" fmla="*/ 119 h 266"/>
              <a:gd name="T40" fmla="*/ 55 w 238"/>
              <a:gd name="T41" fmla="*/ 151 h 266"/>
              <a:gd name="T42" fmla="*/ 66 w 238"/>
              <a:gd name="T43" fmla="*/ 166 h 266"/>
              <a:gd name="T44" fmla="*/ 67 w 238"/>
              <a:gd name="T45" fmla="*/ 125 h 266"/>
              <a:gd name="T46" fmla="*/ 66 w 238"/>
              <a:gd name="T47" fmla="*/ 166 h 266"/>
              <a:gd name="T48" fmla="*/ 91 w 238"/>
              <a:gd name="T49" fmla="*/ 132 h 266"/>
              <a:gd name="T50" fmla="*/ 81 w 238"/>
              <a:gd name="T51" fmla="*/ 130 h 266"/>
              <a:gd name="T52" fmla="*/ 88 w 238"/>
              <a:gd name="T53" fmla="*/ 202 h 266"/>
              <a:gd name="T54" fmla="*/ 82 w 238"/>
              <a:gd name="T55" fmla="*/ 199 h 266"/>
              <a:gd name="T56" fmla="*/ 90 w 238"/>
              <a:gd name="T57" fmla="*/ 163 h 266"/>
              <a:gd name="T58" fmla="*/ 90 w 238"/>
              <a:gd name="T59" fmla="*/ 201 h 266"/>
              <a:gd name="T60" fmla="*/ 93 w 238"/>
              <a:gd name="T61" fmla="*/ 224 h 266"/>
              <a:gd name="T62" fmla="*/ 99 w 238"/>
              <a:gd name="T63" fmla="*/ 228 h 266"/>
              <a:gd name="T64" fmla="*/ 106 w 238"/>
              <a:gd name="T65" fmla="*/ 245 h 266"/>
              <a:gd name="T66" fmla="*/ 108 w 238"/>
              <a:gd name="T67" fmla="*/ 231 h 266"/>
              <a:gd name="T68" fmla="*/ 105 w 238"/>
              <a:gd name="T69" fmla="*/ 218 h 266"/>
              <a:gd name="T70" fmla="*/ 113 w 238"/>
              <a:gd name="T71" fmla="*/ 183 h 266"/>
              <a:gd name="T72" fmla="*/ 116 w 238"/>
              <a:gd name="T73" fmla="*/ 171 h 266"/>
              <a:gd name="T74" fmla="*/ 145 w 238"/>
              <a:gd name="T75" fmla="*/ 91 h 266"/>
              <a:gd name="T76" fmla="*/ 160 w 238"/>
              <a:gd name="T77" fmla="*/ 71 h 266"/>
              <a:gd name="T78" fmla="*/ 106 w 238"/>
              <a:gd name="T79" fmla="*/ 245 h 266"/>
              <a:gd name="T80" fmla="*/ 147 w 238"/>
              <a:gd name="T81" fmla="*/ 115 h 266"/>
              <a:gd name="T82" fmla="*/ 162 w 238"/>
              <a:gd name="T83" fmla="*/ 97 h 266"/>
              <a:gd name="T84" fmla="*/ 167 w 238"/>
              <a:gd name="T85" fmla="*/ 78 h 266"/>
              <a:gd name="T86" fmla="*/ 185 w 238"/>
              <a:gd name="T87" fmla="*/ 61 h 266"/>
              <a:gd name="T88" fmla="*/ 188 w 238"/>
              <a:gd name="T89" fmla="*/ 52 h 266"/>
              <a:gd name="T90" fmla="*/ 188 w 238"/>
              <a:gd name="T91" fmla="*/ 52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8" h="266">
                <a:moveTo>
                  <a:pt x="228" y="0"/>
                </a:moveTo>
                <a:cubicBezTo>
                  <a:pt x="223" y="5"/>
                  <a:pt x="220" y="11"/>
                  <a:pt x="215" y="15"/>
                </a:cubicBezTo>
                <a:cubicBezTo>
                  <a:pt x="170" y="46"/>
                  <a:pt x="131" y="82"/>
                  <a:pt x="94" y="121"/>
                </a:cubicBezTo>
                <a:cubicBezTo>
                  <a:pt x="66" y="114"/>
                  <a:pt x="42" y="97"/>
                  <a:pt x="9" y="93"/>
                </a:cubicBezTo>
                <a:cubicBezTo>
                  <a:pt x="6" y="96"/>
                  <a:pt x="2" y="98"/>
                  <a:pt x="0" y="102"/>
                </a:cubicBezTo>
                <a:cubicBezTo>
                  <a:pt x="2" y="104"/>
                  <a:pt x="2" y="110"/>
                  <a:pt x="3" y="113"/>
                </a:cubicBezTo>
                <a:cubicBezTo>
                  <a:pt x="28" y="134"/>
                  <a:pt x="53" y="156"/>
                  <a:pt x="66" y="189"/>
                </a:cubicBezTo>
                <a:cubicBezTo>
                  <a:pt x="68" y="191"/>
                  <a:pt x="72" y="192"/>
                  <a:pt x="73" y="196"/>
                </a:cubicBezTo>
                <a:cubicBezTo>
                  <a:pt x="77" y="207"/>
                  <a:pt x="83" y="218"/>
                  <a:pt x="89" y="230"/>
                </a:cubicBezTo>
                <a:cubicBezTo>
                  <a:pt x="94" y="243"/>
                  <a:pt x="97" y="257"/>
                  <a:pt x="105" y="266"/>
                </a:cubicBezTo>
                <a:cubicBezTo>
                  <a:pt x="108" y="264"/>
                  <a:pt x="109" y="258"/>
                  <a:pt x="114" y="258"/>
                </a:cubicBezTo>
                <a:cubicBezTo>
                  <a:pt x="113" y="250"/>
                  <a:pt x="117" y="247"/>
                  <a:pt x="115" y="240"/>
                </a:cubicBezTo>
                <a:cubicBezTo>
                  <a:pt x="141" y="152"/>
                  <a:pt x="176" y="73"/>
                  <a:pt x="229" y="12"/>
                </a:cubicBezTo>
                <a:cubicBezTo>
                  <a:pt x="231" y="9"/>
                  <a:pt x="238" y="10"/>
                  <a:pt x="238" y="4"/>
                </a:cubicBezTo>
                <a:cubicBezTo>
                  <a:pt x="237" y="0"/>
                  <a:pt x="232" y="1"/>
                  <a:pt x="228" y="0"/>
                </a:cubicBezTo>
                <a:close/>
                <a:moveTo>
                  <a:pt x="183" y="48"/>
                </a:moveTo>
                <a:cubicBezTo>
                  <a:pt x="186" y="51"/>
                  <a:pt x="180" y="58"/>
                  <a:pt x="176" y="54"/>
                </a:cubicBezTo>
                <a:cubicBezTo>
                  <a:pt x="179" y="53"/>
                  <a:pt x="180" y="50"/>
                  <a:pt x="183" y="48"/>
                </a:cubicBezTo>
                <a:close/>
                <a:moveTo>
                  <a:pt x="169" y="59"/>
                </a:moveTo>
                <a:cubicBezTo>
                  <a:pt x="177" y="63"/>
                  <a:pt x="164" y="69"/>
                  <a:pt x="160" y="70"/>
                </a:cubicBezTo>
                <a:cubicBezTo>
                  <a:pt x="160" y="64"/>
                  <a:pt x="166" y="63"/>
                  <a:pt x="169" y="59"/>
                </a:cubicBezTo>
                <a:close/>
                <a:moveTo>
                  <a:pt x="134" y="89"/>
                </a:moveTo>
                <a:cubicBezTo>
                  <a:pt x="138" y="98"/>
                  <a:pt x="127" y="109"/>
                  <a:pt x="128" y="122"/>
                </a:cubicBezTo>
                <a:cubicBezTo>
                  <a:pt x="123" y="128"/>
                  <a:pt x="123" y="140"/>
                  <a:pt x="118" y="147"/>
                </a:cubicBezTo>
                <a:cubicBezTo>
                  <a:pt x="118" y="149"/>
                  <a:pt x="118" y="151"/>
                  <a:pt x="119" y="151"/>
                </a:cubicBezTo>
                <a:cubicBezTo>
                  <a:pt x="113" y="156"/>
                  <a:pt x="116" y="175"/>
                  <a:pt x="112" y="173"/>
                </a:cubicBezTo>
                <a:cubicBezTo>
                  <a:pt x="112" y="179"/>
                  <a:pt x="112" y="178"/>
                  <a:pt x="113" y="182"/>
                </a:cubicBezTo>
                <a:cubicBezTo>
                  <a:pt x="108" y="183"/>
                  <a:pt x="108" y="198"/>
                  <a:pt x="104" y="206"/>
                </a:cubicBezTo>
                <a:cubicBezTo>
                  <a:pt x="99" y="202"/>
                  <a:pt x="100" y="209"/>
                  <a:pt x="96" y="205"/>
                </a:cubicBezTo>
                <a:cubicBezTo>
                  <a:pt x="97" y="179"/>
                  <a:pt x="102" y="169"/>
                  <a:pt x="104" y="150"/>
                </a:cubicBezTo>
                <a:cubicBezTo>
                  <a:pt x="109" y="137"/>
                  <a:pt x="112" y="122"/>
                  <a:pt x="119" y="109"/>
                </a:cubicBezTo>
                <a:cubicBezTo>
                  <a:pt x="119" y="108"/>
                  <a:pt x="117" y="108"/>
                  <a:pt x="117" y="107"/>
                </a:cubicBezTo>
                <a:cubicBezTo>
                  <a:pt x="121" y="99"/>
                  <a:pt x="131" y="97"/>
                  <a:pt x="134" y="89"/>
                </a:cubicBezTo>
                <a:close/>
                <a:moveTo>
                  <a:pt x="31" y="125"/>
                </a:moveTo>
                <a:cubicBezTo>
                  <a:pt x="35" y="122"/>
                  <a:pt x="35" y="113"/>
                  <a:pt x="30" y="111"/>
                </a:cubicBezTo>
                <a:cubicBezTo>
                  <a:pt x="24" y="110"/>
                  <a:pt x="25" y="115"/>
                  <a:pt x="20" y="115"/>
                </a:cubicBezTo>
                <a:cubicBezTo>
                  <a:pt x="18" y="112"/>
                  <a:pt x="13" y="110"/>
                  <a:pt x="12" y="106"/>
                </a:cubicBezTo>
                <a:cubicBezTo>
                  <a:pt x="27" y="105"/>
                  <a:pt x="34" y="112"/>
                  <a:pt x="46" y="114"/>
                </a:cubicBezTo>
                <a:cubicBezTo>
                  <a:pt x="47" y="124"/>
                  <a:pt x="39" y="135"/>
                  <a:pt x="48" y="140"/>
                </a:cubicBezTo>
                <a:cubicBezTo>
                  <a:pt x="52" y="133"/>
                  <a:pt x="50" y="124"/>
                  <a:pt x="54" y="119"/>
                </a:cubicBezTo>
                <a:cubicBezTo>
                  <a:pt x="57" y="118"/>
                  <a:pt x="58" y="120"/>
                  <a:pt x="60" y="120"/>
                </a:cubicBezTo>
                <a:cubicBezTo>
                  <a:pt x="57" y="133"/>
                  <a:pt x="57" y="137"/>
                  <a:pt x="55" y="151"/>
                </a:cubicBezTo>
                <a:cubicBezTo>
                  <a:pt x="44" y="145"/>
                  <a:pt x="39" y="133"/>
                  <a:pt x="31" y="125"/>
                </a:cubicBezTo>
                <a:close/>
                <a:moveTo>
                  <a:pt x="66" y="166"/>
                </a:moveTo>
                <a:cubicBezTo>
                  <a:pt x="61" y="164"/>
                  <a:pt x="62" y="157"/>
                  <a:pt x="59" y="155"/>
                </a:cubicBezTo>
                <a:cubicBezTo>
                  <a:pt x="65" y="148"/>
                  <a:pt x="62" y="133"/>
                  <a:pt x="67" y="125"/>
                </a:cubicBezTo>
                <a:cubicBezTo>
                  <a:pt x="69" y="123"/>
                  <a:pt x="74" y="124"/>
                  <a:pt x="75" y="126"/>
                </a:cubicBezTo>
                <a:cubicBezTo>
                  <a:pt x="72" y="141"/>
                  <a:pt x="69" y="152"/>
                  <a:pt x="66" y="166"/>
                </a:cubicBezTo>
                <a:close/>
                <a:moveTo>
                  <a:pt x="81" y="130"/>
                </a:moveTo>
                <a:cubicBezTo>
                  <a:pt x="84" y="128"/>
                  <a:pt x="89" y="131"/>
                  <a:pt x="91" y="132"/>
                </a:cubicBezTo>
                <a:cubicBezTo>
                  <a:pt x="89" y="154"/>
                  <a:pt x="80" y="171"/>
                  <a:pt x="78" y="187"/>
                </a:cubicBezTo>
                <a:cubicBezTo>
                  <a:pt x="63" y="175"/>
                  <a:pt x="80" y="144"/>
                  <a:pt x="81" y="130"/>
                </a:cubicBezTo>
                <a:close/>
                <a:moveTo>
                  <a:pt x="87" y="208"/>
                </a:moveTo>
                <a:cubicBezTo>
                  <a:pt x="84" y="206"/>
                  <a:pt x="89" y="206"/>
                  <a:pt x="88" y="202"/>
                </a:cubicBezTo>
                <a:cubicBezTo>
                  <a:pt x="92" y="201"/>
                  <a:pt x="89" y="209"/>
                  <a:pt x="87" y="208"/>
                </a:cubicBezTo>
                <a:close/>
                <a:moveTo>
                  <a:pt x="82" y="199"/>
                </a:moveTo>
                <a:cubicBezTo>
                  <a:pt x="79" y="186"/>
                  <a:pt x="85" y="174"/>
                  <a:pt x="87" y="163"/>
                </a:cubicBezTo>
                <a:cubicBezTo>
                  <a:pt x="88" y="163"/>
                  <a:pt x="89" y="163"/>
                  <a:pt x="90" y="163"/>
                </a:cubicBezTo>
                <a:cubicBezTo>
                  <a:pt x="95" y="151"/>
                  <a:pt x="95" y="134"/>
                  <a:pt x="106" y="128"/>
                </a:cubicBezTo>
                <a:cubicBezTo>
                  <a:pt x="97" y="152"/>
                  <a:pt x="98" y="175"/>
                  <a:pt x="90" y="201"/>
                </a:cubicBezTo>
                <a:cubicBezTo>
                  <a:pt x="86" y="200"/>
                  <a:pt x="88" y="197"/>
                  <a:pt x="82" y="199"/>
                </a:cubicBezTo>
                <a:close/>
                <a:moveTo>
                  <a:pt x="93" y="224"/>
                </a:moveTo>
                <a:cubicBezTo>
                  <a:pt x="95" y="219"/>
                  <a:pt x="100" y="217"/>
                  <a:pt x="100" y="210"/>
                </a:cubicBezTo>
                <a:cubicBezTo>
                  <a:pt x="105" y="215"/>
                  <a:pt x="97" y="222"/>
                  <a:pt x="99" y="228"/>
                </a:cubicBezTo>
                <a:cubicBezTo>
                  <a:pt x="96" y="232"/>
                  <a:pt x="95" y="225"/>
                  <a:pt x="93" y="224"/>
                </a:cubicBezTo>
                <a:close/>
                <a:moveTo>
                  <a:pt x="106" y="245"/>
                </a:moveTo>
                <a:cubicBezTo>
                  <a:pt x="104" y="245"/>
                  <a:pt x="104" y="242"/>
                  <a:pt x="101" y="242"/>
                </a:cubicBezTo>
                <a:cubicBezTo>
                  <a:pt x="102" y="237"/>
                  <a:pt x="107" y="236"/>
                  <a:pt x="108" y="231"/>
                </a:cubicBezTo>
                <a:cubicBezTo>
                  <a:pt x="104" y="231"/>
                  <a:pt x="105" y="227"/>
                  <a:pt x="103" y="225"/>
                </a:cubicBezTo>
                <a:cubicBezTo>
                  <a:pt x="104" y="223"/>
                  <a:pt x="104" y="220"/>
                  <a:pt x="105" y="218"/>
                </a:cubicBezTo>
                <a:cubicBezTo>
                  <a:pt x="105" y="216"/>
                  <a:pt x="107" y="217"/>
                  <a:pt x="108" y="215"/>
                </a:cubicBezTo>
                <a:cubicBezTo>
                  <a:pt x="113" y="205"/>
                  <a:pt x="110" y="194"/>
                  <a:pt x="113" y="183"/>
                </a:cubicBezTo>
                <a:cubicBezTo>
                  <a:pt x="113" y="182"/>
                  <a:pt x="116" y="183"/>
                  <a:pt x="116" y="182"/>
                </a:cubicBezTo>
                <a:cubicBezTo>
                  <a:pt x="118" y="179"/>
                  <a:pt x="115" y="175"/>
                  <a:pt x="116" y="171"/>
                </a:cubicBezTo>
                <a:cubicBezTo>
                  <a:pt x="118" y="160"/>
                  <a:pt x="124" y="146"/>
                  <a:pt x="129" y="134"/>
                </a:cubicBezTo>
                <a:cubicBezTo>
                  <a:pt x="135" y="121"/>
                  <a:pt x="135" y="103"/>
                  <a:pt x="145" y="91"/>
                </a:cubicBezTo>
                <a:cubicBezTo>
                  <a:pt x="144" y="86"/>
                  <a:pt x="145" y="86"/>
                  <a:pt x="143" y="82"/>
                </a:cubicBezTo>
                <a:cubicBezTo>
                  <a:pt x="147" y="77"/>
                  <a:pt x="152" y="73"/>
                  <a:pt x="160" y="71"/>
                </a:cubicBezTo>
                <a:cubicBezTo>
                  <a:pt x="157" y="96"/>
                  <a:pt x="132" y="120"/>
                  <a:pt x="142" y="146"/>
                </a:cubicBezTo>
                <a:cubicBezTo>
                  <a:pt x="129" y="179"/>
                  <a:pt x="115" y="212"/>
                  <a:pt x="106" y="245"/>
                </a:cubicBezTo>
                <a:close/>
                <a:moveTo>
                  <a:pt x="146" y="136"/>
                </a:moveTo>
                <a:cubicBezTo>
                  <a:pt x="136" y="132"/>
                  <a:pt x="150" y="123"/>
                  <a:pt x="147" y="115"/>
                </a:cubicBezTo>
                <a:cubicBezTo>
                  <a:pt x="150" y="113"/>
                  <a:pt x="152" y="106"/>
                  <a:pt x="151" y="102"/>
                </a:cubicBezTo>
                <a:cubicBezTo>
                  <a:pt x="156" y="101"/>
                  <a:pt x="156" y="95"/>
                  <a:pt x="162" y="97"/>
                </a:cubicBezTo>
                <a:cubicBezTo>
                  <a:pt x="164" y="93"/>
                  <a:pt x="160" y="83"/>
                  <a:pt x="169" y="82"/>
                </a:cubicBezTo>
                <a:cubicBezTo>
                  <a:pt x="169" y="79"/>
                  <a:pt x="169" y="78"/>
                  <a:pt x="167" y="78"/>
                </a:cubicBezTo>
                <a:cubicBezTo>
                  <a:pt x="172" y="73"/>
                  <a:pt x="176" y="67"/>
                  <a:pt x="178" y="58"/>
                </a:cubicBezTo>
                <a:cubicBezTo>
                  <a:pt x="181" y="58"/>
                  <a:pt x="181" y="62"/>
                  <a:pt x="185" y="61"/>
                </a:cubicBezTo>
                <a:cubicBezTo>
                  <a:pt x="173" y="87"/>
                  <a:pt x="156" y="111"/>
                  <a:pt x="146" y="136"/>
                </a:cubicBezTo>
                <a:close/>
                <a:moveTo>
                  <a:pt x="188" y="52"/>
                </a:moveTo>
                <a:cubicBezTo>
                  <a:pt x="191" y="47"/>
                  <a:pt x="192" y="41"/>
                  <a:pt x="195" y="37"/>
                </a:cubicBezTo>
                <a:cubicBezTo>
                  <a:pt x="200" y="41"/>
                  <a:pt x="192" y="50"/>
                  <a:pt x="188" y="52"/>
                </a:cubicBezTo>
                <a:close/>
              </a:path>
            </a:pathLst>
          </a:custGeom>
          <a:solidFill>
            <a:srgbClr val="FED9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61127" y="2624611"/>
            <a:ext cx="4588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cs typeface="+mn-ea"/>
                <a:sym typeface="+mn-lt"/>
              </a:rPr>
              <a:t>車輛通訊 </a:t>
            </a:r>
            <a:r>
              <a:rPr lang="en-US" altLang="zh-TW" sz="3200" b="1" dirty="0" smtClean="0">
                <a:cs typeface="+mn-ea"/>
                <a:sym typeface="+mn-lt"/>
              </a:rPr>
              <a:t>- </a:t>
            </a:r>
            <a:r>
              <a:rPr lang="en-US" altLang="zh-TW" sz="3200" b="1" dirty="0">
                <a:cs typeface="+mn-ea"/>
                <a:sym typeface="+mn-lt"/>
              </a:rPr>
              <a:t>Socket</a:t>
            </a:r>
            <a:endParaRPr lang="en-AU" altLang="zh-TW" sz="3200" b="1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1127" y="3284802"/>
            <a:ext cx="9745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cs typeface="+mn-ea"/>
                <a:sym typeface="+mn-lt"/>
              </a:rPr>
              <a:t>接著讓前車去判斷說車輛是否可以變換車道，再透過</a:t>
            </a:r>
            <a:r>
              <a:rPr lang="en-US" altLang="zh-TW" sz="2400" b="1" dirty="0" smtClean="0">
                <a:cs typeface="+mn-ea"/>
                <a:sym typeface="+mn-lt"/>
              </a:rPr>
              <a:t>Socket</a:t>
            </a:r>
            <a:r>
              <a:rPr lang="zh-TW" altLang="en-US" sz="2400" b="1" dirty="0" smtClean="0">
                <a:cs typeface="+mn-ea"/>
                <a:sym typeface="+mn-lt"/>
              </a:rPr>
              <a:t>通訊，</a:t>
            </a:r>
            <a:endParaRPr lang="en-US" altLang="zh-TW" sz="2400" b="1" dirty="0" smtClean="0">
              <a:cs typeface="+mn-ea"/>
              <a:sym typeface="+mn-lt"/>
            </a:endParaRPr>
          </a:p>
          <a:p>
            <a:r>
              <a:rPr lang="zh-TW" altLang="en-US" sz="2400" b="1" dirty="0" smtClean="0">
                <a:cs typeface="+mn-ea"/>
                <a:sym typeface="+mn-lt"/>
              </a:rPr>
              <a:t>將訊息傳送給後車</a:t>
            </a:r>
            <a:endParaRPr lang="en-AU" altLang="zh-TW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99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m4g2fuo">
      <a:majorFont>
        <a:latin typeface="微软雅黑" panose="020F0302020204030204"/>
        <a:ea typeface="方正卡通简体"/>
        <a:cs typeface=""/>
      </a:majorFont>
      <a:minorFont>
        <a:latin typeface="微软雅黑" panose="020F0502020204030204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222</Words>
  <Application>Microsoft Office PowerPoint</Application>
  <PresentationFormat>寬螢幕</PresentationFormat>
  <Paragraphs>65</Paragraphs>
  <Slides>25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微软雅黑</vt:lpstr>
      <vt:lpstr>宋体</vt:lpstr>
      <vt:lpstr>方正卡通简体</vt:lpstr>
      <vt:lpstr>江西拙楷</vt:lpstr>
      <vt:lpstr>標楷體</vt:lpstr>
      <vt:lpstr>Arial</vt:lpstr>
      <vt:lpstr>Calibri</vt:lpstr>
      <vt:lpstr>Segoe UI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jing</cp:lastModifiedBy>
  <cp:revision>173</cp:revision>
  <dcterms:created xsi:type="dcterms:W3CDTF">2021-02-28T08:17:36Z</dcterms:created>
  <dcterms:modified xsi:type="dcterms:W3CDTF">2022-01-11T08:23:37Z</dcterms:modified>
</cp:coreProperties>
</file>